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289" r:id="rId3"/>
    <p:sldId id="327" r:id="rId4"/>
    <p:sldId id="331" r:id="rId5"/>
    <p:sldId id="330" r:id="rId6"/>
    <p:sldId id="329" r:id="rId7"/>
    <p:sldId id="288" r:id="rId8"/>
    <p:sldId id="298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B3"/>
    <a:srgbClr val="FF9900"/>
    <a:srgbClr val="FF66CC"/>
    <a:srgbClr val="FFCCFF"/>
    <a:srgbClr val="6600CC"/>
    <a:srgbClr val="FF93FF"/>
    <a:srgbClr val="FF4FFF"/>
    <a:srgbClr val="FF99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ABBFE-1A53-4EFE-8516-8FF6F3D6A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5B948-395A-4D67-AF4C-EED59EF32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9E190B0C-A475-4E50-A63F-CB1C10C29024}" type="datetime1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5400D-58E9-4DFE-B92F-09872D2E1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C8963-ECC3-4CBD-AB7B-4D35505D7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791792AC-2E0C-4431-AF82-B2B503DFD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5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03" tIns="46402" rIns="92803" bIns="46402" rtlCol="0"/>
          <a:lstStyle>
            <a:lvl1pPr algn="r">
              <a:defRPr sz="1200"/>
            </a:lvl1pPr>
          </a:lstStyle>
          <a:p>
            <a:fld id="{FF55DB56-379B-4B22-AC9A-868EFCA80D72}" type="datetime1">
              <a:rPr lang="en-US" smtClean="0"/>
              <a:t>8/1/2025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3" tIns="46402" rIns="92803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2"/>
            <a:ext cx="5608320" cy="3636704"/>
          </a:xfrm>
          <a:prstGeom prst="rect">
            <a:avLst/>
          </a:prstGeom>
        </p:spPr>
        <p:txBody>
          <a:bodyPr vert="horz" lIns="92803" tIns="46402" rIns="92803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6"/>
          </a:xfrm>
          <a:prstGeom prst="rect">
            <a:avLst/>
          </a:prstGeom>
        </p:spPr>
        <p:txBody>
          <a:bodyPr vert="horz" lIns="92803" tIns="46402" rIns="92803" bIns="46402" rtlCol="0" anchor="b"/>
          <a:lstStyle>
            <a:lvl1pPr algn="r">
              <a:defRPr sz="1200"/>
            </a:lvl1pPr>
          </a:lstStyle>
          <a:p>
            <a:fld id="{18375FA8-C45D-4DF5-BE52-8683D5A48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4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C548-67FE-458E-B663-AB608F7E8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B9D44-1EDE-40E9-BE76-033902FF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A11B-7A4C-457B-A095-35DB328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B502B-23D6-40F3-BE6E-057F8B11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B0E-AEC5-4A85-A0CB-364528EF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6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B6FD-AB97-48C2-9BFD-D4B8B1F3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053B5-8C56-4553-B34C-27E402D29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5774-B3E7-4AEF-B71B-0FCD995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95A76-8639-4CE9-876C-F4D9CBB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6B0E-4231-4D11-8B97-B250B90B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2C718-4873-47A5-8EEC-C5776662C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AA3E9-8E49-4996-A0F9-1C82FA9E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DE32-A326-42F6-B74B-99E914C4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5386-3199-4FA2-8271-B899CA2B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621F-A623-49DA-AC28-FB055012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875F-F981-4A23-AC30-FA39398E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BE289-9C84-4117-885D-C749A28CB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5B0A-CD25-429F-92E3-5CE274C0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4AB4-F09B-4769-B00C-85C47AE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FCDE6-FB8C-437C-A97A-7109A3D3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5547-4C5D-44D5-9E49-B4910518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3B972-1383-409A-B898-C3E6374E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00F9E-61A3-44F9-9FFD-DA08EC76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919F3-FC65-49A3-9F5C-E8DA00C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DD9F0-5AF7-4AA5-9E83-9438A85F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0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749F-119B-417F-A576-ABD41D04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D999-606C-48B7-ABF7-6DF7A7BE1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80A96-4F4A-46DE-AB07-26369BCAC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17403-96AC-4F65-958E-1D25B88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E11A-6880-4551-8539-088B994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D734C-94C0-4C11-B819-FC26D5D6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CFD1-A1C0-4BCC-B7AF-AB83CC1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93A3A-0650-4EF8-83DD-92D6E5D1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35E5-D832-45DF-8758-56830016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9BECE-75F5-4A77-8451-EB7064364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4555-777B-4FF5-B16B-EE57A2960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0E673-33BD-45BA-8C01-48FB82DB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EE3C2-71BF-4912-A99B-8814C533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F93F-42E1-4329-8F1A-0FCB7A6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24D8-3F60-48AA-BD80-4746F033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03FF6-5006-4106-8060-3EFCF46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C73D-C919-4CEB-AB8D-F59BF5E8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29F84-436A-45C7-9181-4D3337EE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FD68-9A44-40C8-946E-DC24135B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B5B9D-153C-4B3C-8F57-8FD8C0FF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7C110-6364-4819-AC60-B105764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C790-7D9A-45A3-A6BD-5EE820A8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013D7-56FC-4252-8BEA-479C2CE1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51FF-F05E-4F72-8DFA-C9C7F2FA0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D4F82-D51F-4D70-8789-AB2C7366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572E7-F08D-4393-82D5-96F72E2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D780-771E-4142-A457-0032FF02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5BACE-6ADC-4901-B953-C3FC02FC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66E9F-8C84-40C2-8009-F7E8F57559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1736C-A0CB-49DA-9BD2-7A68BBB42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173AB-2E28-476D-B612-2DC49DF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45A3A-C33F-401C-9393-1F0EFFDB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6A949-F8AA-4508-BE71-345CAA79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D3CC5-2EC5-43DB-A69C-99D15B46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5225-E637-48AE-980F-8F10378B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9F905-4740-4F0B-822B-CA4644565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2BE7-BCFB-424B-913A-9F9886CAD621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04706-102A-4056-A554-B93B3C7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443DA-E68E-462B-899F-7884B9B64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C54E7-E51F-488B-86BE-92F97D26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branchisd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6A76F-F5E6-45C7-89A3-4EB4370E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" r="-1" b="-1"/>
          <a:stretch/>
        </p:blipFill>
        <p:spPr>
          <a:xfrm>
            <a:off x="20" y="0"/>
            <a:ext cx="12191980" cy="7043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EFAFCE-0F80-4507-A2E8-2E07F8716B0C}"/>
              </a:ext>
            </a:extLst>
          </p:cNvPr>
          <p:cNvSpPr txBox="1"/>
          <p:nvPr/>
        </p:nvSpPr>
        <p:spPr>
          <a:xfrm>
            <a:off x="7241067" y="5390825"/>
            <a:ext cx="46249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  </a:t>
            </a:r>
          </a:p>
          <a:p>
            <a:pPr algn="ctr"/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WE ARE A TEAM.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787CCE-1A6A-4DE4-8F5C-B16DD1ED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93" y="513068"/>
            <a:ext cx="3862343" cy="45665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6BAF1A-395B-40BC-B77F-0FACA0DAEA4E}"/>
              </a:ext>
            </a:extLst>
          </p:cNvPr>
          <p:cNvSpPr txBox="1"/>
          <p:nvPr/>
        </p:nvSpPr>
        <p:spPr>
          <a:xfrm>
            <a:off x="531956" y="5364147"/>
            <a:ext cx="1939101" cy="954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1025 CAMPBELL ROAD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HOUSTON, TX 77055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400" b="1" kern="1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PHONE: 713-465-8323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BEB5D1-F0F3-4A1E-A246-9582AF86D03C}"/>
              </a:ext>
            </a:extLst>
          </p:cNvPr>
          <p:cNvSpPr txBox="1"/>
          <p:nvPr/>
        </p:nvSpPr>
        <p:spPr>
          <a:xfrm>
            <a:off x="57786" y="2545104"/>
            <a:ext cx="4144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MONTHLY  NEWSLETTER:  </a:t>
            </a:r>
          </a:p>
          <a:p>
            <a:pPr algn="ctr"/>
            <a:r>
              <a:rPr lang="en-US" sz="24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AUGUST  2025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9AD172-874F-4E86-9134-78C2791316A1}"/>
              </a:ext>
            </a:extLst>
          </p:cNvPr>
          <p:cNvSpPr txBox="1"/>
          <p:nvPr/>
        </p:nvSpPr>
        <p:spPr>
          <a:xfrm>
            <a:off x="0" y="313532"/>
            <a:ext cx="5589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SPRING VALLEY VILLAGE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264440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0CC2A9-D406-4361-9FB3-571F6E75B745}"/>
              </a:ext>
            </a:extLst>
          </p:cNvPr>
          <p:cNvSpPr txBox="1">
            <a:spLocks/>
          </p:cNvSpPr>
          <p:nvPr/>
        </p:nvSpPr>
        <p:spPr>
          <a:xfrm>
            <a:off x="1" y="145238"/>
            <a:ext cx="7065818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3B8D-5785-4320-AF6F-DF1D4EBCB9E2}"/>
              </a:ext>
            </a:extLst>
          </p:cNvPr>
          <p:cNvSpPr txBox="1"/>
          <p:nvPr/>
        </p:nvSpPr>
        <p:spPr>
          <a:xfrm>
            <a:off x="246201" y="1294494"/>
            <a:ext cx="8327431" cy="4124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Hilshire Village Residents,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D0DB3"/>
                </a:solidFill>
              </a:rPr>
              <a:t>     We wanted to wish all the students a great 2025‐2026 school year. Spring Valley Village Police Department wants you to have fun while staying safe. Please be vigilant and observant of your surroundings, wherever you are. Remember: See Something, Say Something.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rgbClr val="0D0DB3"/>
              </a:solidFill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i="1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Be sure to lock all doors and windows in your home, when you are not on the premises.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D0DB3"/>
                </a:solidFill>
              </a:rPr>
              <a:t>Lock your vehicle when it is unoccupied.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b="1" i="1" u="sng" dirty="0">
              <a:solidFill>
                <a:srgbClr val="0D0DB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As always we are here if you need us!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i="1" dirty="0">
              <a:solidFill>
                <a:srgbClr val="0D0DB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Sincerely,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D0DB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M. Schulze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 </a:t>
            </a:r>
          </a:p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</p:spTree>
    <p:extLst>
      <p:ext uri="{BB962C8B-B14F-4D97-AF65-F5344CB8AC3E}">
        <p14:creationId xmlns:p14="http://schemas.microsoft.com/office/powerpoint/2010/main" val="292707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7744081" y="381999"/>
            <a:ext cx="1943488" cy="23483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690026" y="1375999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18B29-1AF4-B193-C913-6DF9356DFB0B}"/>
              </a:ext>
            </a:extLst>
          </p:cNvPr>
          <p:cNvSpPr txBox="1">
            <a:spLocks/>
          </p:cNvSpPr>
          <p:nvPr/>
        </p:nvSpPr>
        <p:spPr>
          <a:xfrm>
            <a:off x="0" y="22284"/>
            <a:ext cx="7188052" cy="803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AUGUST 2025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4CA38-5C16-E46E-4E11-A1D3697A6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29477"/>
              </p:ext>
            </p:extLst>
          </p:nvPr>
        </p:nvGraphicFramePr>
        <p:xfrm>
          <a:off x="276942" y="737664"/>
          <a:ext cx="7308421" cy="11846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sx="102000" sy="102000" algn="tl" rotWithShape="0">
                    <a:srgbClr val="0D0DB3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948050">
                  <a:extLst>
                    <a:ext uri="{9D8B030D-6E8A-4147-A177-3AD203B41FA5}">
                      <a16:colId xmlns:a16="http://schemas.microsoft.com/office/drawing/2014/main" val="1397268744"/>
                    </a:ext>
                  </a:extLst>
                </a:gridCol>
                <a:gridCol w="1422217">
                  <a:extLst>
                    <a:ext uri="{9D8B030D-6E8A-4147-A177-3AD203B41FA5}">
                      <a16:colId xmlns:a16="http://schemas.microsoft.com/office/drawing/2014/main" val="1552433659"/>
                    </a:ext>
                  </a:extLst>
                </a:gridCol>
                <a:gridCol w="3938154">
                  <a:extLst>
                    <a:ext uri="{9D8B030D-6E8A-4147-A177-3AD203B41FA5}">
                      <a16:colId xmlns:a16="http://schemas.microsoft.com/office/drawing/2014/main" val="1207219125"/>
                    </a:ext>
                  </a:extLst>
                </a:gridCol>
              </a:tblGrid>
              <a:tr h="587848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SPECIAL DAYS FOR THIS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48014"/>
                  </a:ext>
                </a:extLst>
              </a:tr>
              <a:tr h="5968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D0DB3"/>
                          </a:solidFill>
                        </a:rPr>
                        <a:t>08-15-2025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D0DB3"/>
                          </a:solidFill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D0DB3"/>
                          </a:solidFill>
                        </a:rPr>
                        <a:t>FIRST DAY OF 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275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3064" y="3377045"/>
            <a:ext cx="95492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Helpful Links to Spring Branch Independent School District: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SBISD 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https://www.springbranchisd.com/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SBISD Link to Printable Academic Calendar for 2023-2024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 https://www.springbranchisd.com/about/calendars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icon">
            <a:extLst>
              <a:ext uri="{FF2B5EF4-FFF2-40B4-BE49-F238E27FC236}">
                <a16:creationId xmlns:a16="http://schemas.microsoft.com/office/drawing/2014/main" id="{CAFFF780-D8DF-4158-D566-6B021FFCE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52" y="3048000"/>
            <a:ext cx="4375168" cy="29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13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665" y="369329"/>
            <a:ext cx="26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KEEP IN MIND:</a:t>
            </a:r>
          </a:p>
        </p:txBody>
      </p:sp>
      <p:pic>
        <p:nvPicPr>
          <p:cNvPr id="5" name="Picture 4" descr="A picture containing text, sign, yellow, outdoor">
            <a:extLst>
              <a:ext uri="{FF2B5EF4-FFF2-40B4-BE49-F238E27FC236}">
                <a16:creationId xmlns:a16="http://schemas.microsoft.com/office/drawing/2014/main" id="{9DD5CA4F-8F68-57EB-B1B5-EE894A7EC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83" y="1253331"/>
            <a:ext cx="7188051" cy="458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0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213359" y="22715"/>
            <a:ext cx="9343095" cy="748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Summer Safety Tips: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3B6C2A-4E82-E6A6-5913-7896534FE4F3}"/>
              </a:ext>
            </a:extLst>
          </p:cNvPr>
          <p:cNvSpPr txBox="1"/>
          <p:nvPr/>
        </p:nvSpPr>
        <p:spPr>
          <a:xfrm>
            <a:off x="213359" y="940029"/>
            <a:ext cx="9631763" cy="463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Heat-Related Emergencies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Always, make sure you “Look Before They Lock”. Do not leave children, senior citizens, or pets unattended in a vehicle.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outdoor work or exercise in the early morning or evening when it is cooler.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wide-brimmed, loose-fitting hat that allows ventilation helps prevent sunburn and heat-related emergencies. Sunscreen also helps protect injury from the sun's rays and reduces the risk of sunburn.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                                                                                                                      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Sgt. B. Alvarado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Heat-Related Medical Emergencies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D0DB3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Aware of your symptoms as well as those around you. You and your family and friends may not realize they are becoming overheated.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Exhaustion – Signs include profuse sweating, paleness, muscle cramps, weakness, dizziness, headache, nausea or vomiting, a weak-but-rapid pulse, and fainting. The skin may be cool and moist. If heat exhaustion is untreated, it may progress to heat stroke.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 Stroke – Heat stroke occurs when the body’s temperature rises rapidly, the sweating system fails, and the body is unable to cool down. Symptoms include an extremely high body temperature (above 103°F, orally), red, hot, and dry skin (no sweating), rapid and strong pulse, throbbing headache, dizziness, nausea, confusion, and unconsciousness.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D0DB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Officer F. McClain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COMMUNITY MATTERS.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>
                  <a:solidFill>
                    <a:prstClr val="white">
                      <a:alpha val="61000"/>
                    </a:prstClr>
                  </a:solidFill>
                </a:ln>
                <a:solidFill>
                  <a:srgbClr val="0D0DB3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403329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80B249F-8FBB-4C2D-8465-35D564527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556455" y="363877"/>
            <a:ext cx="2205559" cy="2665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5763491" y="6146784"/>
            <a:ext cx="6428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1025 CAMPBELL ROAD, HOUSTON, TX 77055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D0DB3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Arial" panose="020B0604020202020204" pitchFamily="34" charset="0"/>
              </a:rPr>
              <a:t>PHONE: 713-465-8323 / EMAIL: DISPATCH@SPRINGVALLEYTX.COM</a:t>
            </a:r>
          </a:p>
        </p:txBody>
      </p:sp>
      <p:pic>
        <p:nvPicPr>
          <p:cNvPr id="4" name="Picture 3" descr="Text">
            <a:extLst>
              <a:ext uri="{FF2B5EF4-FFF2-40B4-BE49-F238E27FC236}">
                <a16:creationId xmlns:a16="http://schemas.microsoft.com/office/drawing/2014/main" id="{F7D43FD2-7F0B-B71F-126B-D0587E52E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75" y="363877"/>
            <a:ext cx="5489525" cy="58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3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FEC660-6AAE-4008-9327-02157C1A930B}"/>
              </a:ext>
            </a:extLst>
          </p:cNvPr>
          <p:cNvSpPr txBox="1">
            <a:spLocks/>
          </p:cNvSpPr>
          <p:nvPr/>
        </p:nvSpPr>
        <p:spPr>
          <a:xfrm>
            <a:off x="1189836" y="85522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SPRING VALLEY POLICE DEPARTMENT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A2692B-2A30-433B-902D-01DACAEF3468}"/>
              </a:ext>
            </a:extLst>
          </p:cNvPr>
          <p:cNvSpPr txBox="1">
            <a:spLocks/>
          </p:cNvSpPr>
          <p:nvPr/>
        </p:nvSpPr>
        <p:spPr>
          <a:xfrm>
            <a:off x="998608" y="539991"/>
            <a:ext cx="5190836" cy="5458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8000" b="1" dirty="0">
                <a:solidFill>
                  <a:srgbClr val="0D0DB3"/>
                </a:solidFill>
                <a:latin typeface="Agency FB" panose="020B0503020202020204" pitchFamily="34" charset="0"/>
              </a:rPr>
              <a:t>HILSHIRE VILLAGE</a:t>
            </a:r>
          </a:p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CALLS BY TYPE:    07/01/25 THRU 07/31/25</a:t>
            </a:r>
            <a:r>
              <a:rPr lang="en-US" sz="2200" b="1" dirty="0">
                <a:solidFill>
                  <a:srgbClr val="0D0DB3"/>
                </a:solidFill>
                <a:latin typeface="Agency FB" panose="020B0503020202020204" pitchFamily="34" charset="0"/>
              </a:rPr>
              <a:t>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8902520" y="358464"/>
            <a:ext cx="2205559" cy="2665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8808224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9E084-446C-E4AB-0CCE-1835D4BB8932}"/>
              </a:ext>
            </a:extLst>
          </p:cNvPr>
          <p:cNvSpPr txBox="1"/>
          <p:nvPr/>
        </p:nvSpPr>
        <p:spPr>
          <a:xfrm>
            <a:off x="8080185" y="5858306"/>
            <a:ext cx="385022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</a:t>
            </a:r>
          </a:p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 PHONE: 713-465-8323 / EMAIL: DISPATCH@SPRINGVALLEYTX.COM</a:t>
            </a:r>
          </a:p>
        </p:txBody>
      </p:sp>
      <p:pic>
        <p:nvPicPr>
          <p:cNvPr id="3" name="Picture 2" descr="Table">
            <a:extLst>
              <a:ext uri="{FF2B5EF4-FFF2-40B4-BE49-F238E27FC236}">
                <a16:creationId xmlns:a16="http://schemas.microsoft.com/office/drawing/2014/main" id="{FF53EBD0-3887-543C-229B-D91900CA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1540343"/>
            <a:ext cx="4419600" cy="45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5000"/>
                <a:lumOff val="95000"/>
              </a:schemeClr>
            </a:gs>
            <a:gs pos="100000">
              <a:srgbClr val="0D0DB3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1D1EA8-B09B-4156-B85C-F5AF9C440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7729"/>
              </p:ext>
            </p:extLst>
          </p:nvPr>
        </p:nvGraphicFramePr>
        <p:xfrm>
          <a:off x="469095" y="1796863"/>
          <a:ext cx="6716709" cy="4066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1909">
                  <a:extLst>
                    <a:ext uri="{9D8B030D-6E8A-4147-A177-3AD203B41FA5}">
                      <a16:colId xmlns:a16="http://schemas.microsoft.com/office/drawing/2014/main" val="2237848879"/>
                    </a:ext>
                  </a:extLst>
                </a:gridCol>
                <a:gridCol w="906068">
                  <a:extLst>
                    <a:ext uri="{9D8B030D-6E8A-4147-A177-3AD203B41FA5}">
                      <a16:colId xmlns:a16="http://schemas.microsoft.com/office/drawing/2014/main" val="273384134"/>
                    </a:ext>
                  </a:extLst>
                </a:gridCol>
                <a:gridCol w="1980608">
                  <a:extLst>
                    <a:ext uri="{9D8B030D-6E8A-4147-A177-3AD203B41FA5}">
                      <a16:colId xmlns:a16="http://schemas.microsoft.com/office/drawing/2014/main" val="84159168"/>
                    </a:ext>
                  </a:extLst>
                </a:gridCol>
                <a:gridCol w="280888">
                  <a:extLst>
                    <a:ext uri="{9D8B030D-6E8A-4147-A177-3AD203B41FA5}">
                      <a16:colId xmlns:a16="http://schemas.microsoft.com/office/drawing/2014/main" val="2172215736"/>
                    </a:ext>
                  </a:extLst>
                </a:gridCol>
                <a:gridCol w="947236">
                  <a:extLst>
                    <a:ext uri="{9D8B030D-6E8A-4147-A177-3AD203B41FA5}">
                      <a16:colId xmlns:a16="http://schemas.microsoft.com/office/drawing/2014/main" val="2756215705"/>
                    </a:ext>
                  </a:extLst>
                </a:gridCol>
              </a:tblGrid>
              <a:tr h="48029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NON - EMERGENCY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99342"/>
                  </a:ext>
                </a:extLst>
              </a:tr>
              <a:tr h="298991"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911 - FOR ALL EMERGENCY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713-465-8323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18413"/>
                  </a:ext>
                </a:extLst>
              </a:tr>
              <a:tr h="322330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988 – NATIONAL SUICIDE &amp; MENTAL HEALTH</a:t>
                      </a: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4183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29278"/>
                  </a:ext>
                </a:extLst>
              </a:tr>
              <a:tr h="4297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SPRING VALLEY 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 FIRE DEPARTMENT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73143"/>
                  </a:ext>
                </a:extLst>
              </a:tr>
              <a:tr h="369717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CITY HALL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713-465-8308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FIRE DEPARTMENT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713-465-2323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65085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713-465-8323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VFD - NON-EMERGENCY 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 algn="l" fontAlgn="ctr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713-468-7941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979836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PD FAX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713-465-3135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44103"/>
                  </a:ext>
                </a:extLst>
              </a:tr>
              <a:tr h="33936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kern="1200" dirty="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SPRING VALLEY - COURT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200" kern="1200">
                          <a:solidFill>
                            <a:srgbClr val="0D0DB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713-465-0333</a:t>
                      </a:r>
                      <a:endParaRPr lang="en-US" sz="1200" kern="1200" dirty="0">
                        <a:solidFill>
                          <a:srgbClr val="0D0DB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rgbClr val="0066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91902"/>
                  </a:ext>
                </a:extLst>
              </a:tr>
              <a:tr h="10210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77803"/>
                  </a:ext>
                </a:extLst>
              </a:tr>
              <a:tr h="23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500" b="1" u="sng" kern="120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HILSHIRE </a:t>
                      </a:r>
                      <a:r>
                        <a:rPr lang="en-US" sz="2500" b="1" u="sng" kern="1200" dirty="0">
                          <a:solidFill>
                            <a:srgbClr val="0D0DB3"/>
                          </a:solidFill>
                          <a:latin typeface="Agency FB" panose="020B0503020202020204" pitchFamily="34" charset="0"/>
                          <a:ea typeface="+mj-ea"/>
                          <a:cs typeface="+mj-cs"/>
                        </a:rPr>
                        <a:t>VILLAGE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500" b="1" u="sng" kern="1200" dirty="0">
                        <a:solidFill>
                          <a:srgbClr val="0D0DB3"/>
                        </a:solidFill>
                        <a:latin typeface="Agency FB" panose="020B0503020202020204" pitchFamily="34" charset="0"/>
                        <a:ea typeface="+mj-ea"/>
                        <a:cs typeface="+mj-cs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17154"/>
                  </a:ext>
                </a:extLst>
              </a:tr>
              <a:tr h="35515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200" u="none" strike="noStrike">
                          <a:solidFill>
                            <a:srgbClr val="0D0DB3"/>
                          </a:solidFill>
                          <a:effectLst/>
                        </a:rPr>
                        <a:t>HILSHIRE </a:t>
                      </a:r>
                      <a:r>
                        <a:rPr lang="en-US" sz="1200" u="none" strike="noStrike" dirty="0">
                          <a:solidFill>
                            <a:srgbClr val="0D0DB3"/>
                          </a:solidFill>
                          <a:effectLst/>
                        </a:rPr>
                        <a:t>VILLAGE – CITY HALL</a:t>
                      </a:r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200" b="0" i="0" u="none" strike="noStrike" dirty="0">
                          <a:solidFill>
                            <a:srgbClr val="0D0DB3"/>
                          </a:solidFill>
                          <a:effectLst/>
                          <a:latin typeface="Calibri" panose="020F0502020204030204" pitchFamily="34" charset="0"/>
                        </a:rPr>
                        <a:t>713-973-1779</a:t>
                      </a: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D0DB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2526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A2F2A78-6E9B-4996-9FCC-5D2758BAC0DF}"/>
              </a:ext>
            </a:extLst>
          </p:cNvPr>
          <p:cNvSpPr txBox="1">
            <a:spLocks/>
          </p:cNvSpPr>
          <p:nvPr/>
        </p:nvSpPr>
        <p:spPr>
          <a:xfrm>
            <a:off x="0" y="179173"/>
            <a:ext cx="7866845" cy="927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D0DB3"/>
                </a:solidFill>
                <a:latin typeface="Agency FB" panose="020B0503020202020204" pitchFamily="34" charset="0"/>
              </a:rPr>
              <a:t>IMPORTANT NUMBERS AT A GLANCE</a:t>
            </a:r>
            <a:endParaRPr lang="en-US" sz="4800" dirty="0">
              <a:solidFill>
                <a:srgbClr val="0D0DB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C3B07-72B7-45F4-88C8-087AD179AD07}"/>
              </a:ext>
            </a:extLst>
          </p:cNvPr>
          <p:cNvSpPr txBox="1"/>
          <p:nvPr/>
        </p:nvSpPr>
        <p:spPr>
          <a:xfrm>
            <a:off x="0" y="648866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0D0DB3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1025 CAMPBELL ROAD, HOUSTON, TX 77055 / PHONE: 713-465-8323 / EMAIL: DISPATCH@SPRINGVALLEYTX.COM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4D4F247-04AA-418D-ADF1-A30C4673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18362" r="23914" b="18362"/>
          <a:stretch/>
        </p:blipFill>
        <p:spPr>
          <a:xfrm>
            <a:off x="9789211" y="325368"/>
            <a:ext cx="2205559" cy="2665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A87C5-D75F-4441-A3B5-0A468EC60079}"/>
              </a:ext>
            </a:extLst>
          </p:cNvPr>
          <p:cNvSpPr txBox="1"/>
          <p:nvPr/>
        </p:nvSpPr>
        <p:spPr>
          <a:xfrm>
            <a:off x="9742062" y="3136612"/>
            <a:ext cx="22998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COMMUNITY MATTERS.</a:t>
            </a:r>
          </a:p>
          <a:p>
            <a:pPr algn="ctr"/>
            <a:r>
              <a:rPr lang="en-US" sz="1600" b="1" dirty="0">
                <a:ln w="0">
                  <a:solidFill>
                    <a:schemeClr val="tx1">
                      <a:alpha val="61000"/>
                    </a:schemeClr>
                  </a:solidFill>
                </a:ln>
                <a:solidFill>
                  <a:srgbClr val="0D0DB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 WE ARE A TEAM.</a:t>
            </a:r>
          </a:p>
        </p:txBody>
      </p:sp>
    </p:spTree>
    <p:extLst>
      <p:ext uri="{BB962C8B-B14F-4D97-AF65-F5344CB8AC3E}">
        <p14:creationId xmlns:p14="http://schemas.microsoft.com/office/powerpoint/2010/main" val="3868625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13255</TotalTime>
  <Words>701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Agency FB</vt:lpstr>
      <vt:lpstr>Arial</vt:lpstr>
      <vt:lpstr>Bahnschrift SemiCondensed</vt:lpstr>
      <vt:lpstr>Britannic Bold</vt:lpstr>
      <vt:lpstr>Calibri</vt:lpstr>
      <vt:lpstr>Calibri Light</vt:lpstr>
      <vt:lpstr>Impact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VALLEY VILLAGE POLICE DEPARTMENT</dc:title>
  <dc:creator>Mai Luong</dc:creator>
  <cp:lastModifiedBy>Mark Schulze</cp:lastModifiedBy>
  <cp:revision>135</cp:revision>
  <cp:lastPrinted>2022-08-01T09:19:45Z</cp:lastPrinted>
  <dcterms:created xsi:type="dcterms:W3CDTF">2022-04-29T05:53:13Z</dcterms:created>
  <dcterms:modified xsi:type="dcterms:W3CDTF">2025-08-01T13:08:02Z</dcterms:modified>
</cp:coreProperties>
</file>